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1" r:id="rId3"/>
    <p:sldId id="280" r:id="rId4"/>
    <p:sldId id="281" r:id="rId5"/>
    <p:sldId id="277" r:id="rId6"/>
    <p:sldId id="282" r:id="rId7"/>
    <p:sldId id="283" r:id="rId8"/>
    <p:sldId id="285" r:id="rId9"/>
    <p:sldId id="279" r:id="rId10"/>
    <p:sldId id="294" r:id="rId11"/>
    <p:sldId id="293" r:id="rId12"/>
    <p:sldId id="295" r:id="rId13"/>
    <p:sldId id="296" r:id="rId14"/>
    <p:sldId id="286" r:id="rId15"/>
    <p:sldId id="287" r:id="rId16"/>
    <p:sldId id="291" r:id="rId17"/>
    <p:sldId id="289" r:id="rId18"/>
    <p:sldId id="290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0"/>
            <p14:sldId id="281"/>
            <p14:sldId id="277"/>
            <p14:sldId id="282"/>
            <p14:sldId id="283"/>
            <p14:sldId id="285"/>
            <p14:sldId id="279"/>
            <p14:sldId id="294"/>
            <p14:sldId id="293"/>
            <p14:sldId id="295"/>
            <p14:sldId id="296"/>
            <p14:sldId id="286"/>
            <p14:sldId id="287"/>
            <p14:sldId id="291"/>
            <p14:sldId id="289"/>
            <p14:sldId id="290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6" d="100"/>
          <a:sy n="66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7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Inverted V, vertical with 4 ground plane radials, mobile</a:t>
            </a:r>
            <a:r>
              <a:rPr lang="en-US" baseline="0" dirty="0" smtClean="0"/>
              <a:t> whip antenna on a car, parabolic dish antenna.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Classic aluminum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yagi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Odd # of segments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Check the robustness of the model before you read into the performance-related</a:t>
            </a:r>
            <a:r>
              <a:rPr lang="en-US" baseline="0" dirty="0" smtClean="0"/>
              <a:t> results.  Are the currents symmetrical?  Abrupt changes in current.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dirty="0" smtClean="0"/>
              <a:t>Attic</a:t>
            </a:r>
            <a:r>
              <a:rPr lang="en-US" baseline="0" dirty="0" smtClean="0"/>
              <a:t> dipole or ground-mounted vertical is better?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Dipole to a </a:t>
            </a:r>
            <a:r>
              <a:rPr lang="en-US" baseline="0" dirty="0" err="1" smtClean="0"/>
              <a:t>yagi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err="1" smtClean="0"/>
              <a:t>Eham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A lot of antennas could offer compromised performance on other ‘unadvertised’ bands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Never do one model a</a:t>
            </a:r>
            <a:r>
              <a:rPr lang="en-US" baseline="0" dirty="0" smtClean="0"/>
              <a:t>nd be done.  Always comparing the results by changing some variables.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</a:t>
            </a:r>
            <a:r>
              <a:rPr lang="en-US" baseline="0" dirty="0" smtClean="0"/>
              <a:t> wire is the heart of antenna modeling.  Straight, same material, same diameter, </a:t>
            </a:r>
            <a:r>
              <a:rPr lang="en-US" baseline="0" dirty="0" err="1" smtClean="0"/>
              <a:t>ect</a:t>
            </a:r>
            <a:r>
              <a:rPr lang="en-US" baseline="0" dirty="0" smtClean="0"/>
              <a:t>.</a:t>
            </a:r>
          </a:p>
          <a:p>
            <a:pPr>
              <a:lnSpc>
                <a:spcPct val="80000"/>
              </a:lnSpc>
            </a:pPr>
            <a:endParaRPr lang="en-US" baseline="0" dirty="0" smtClean="0"/>
          </a:p>
          <a:p>
            <a:pPr>
              <a:lnSpc>
                <a:spcPct val="80000"/>
              </a:lnSpc>
            </a:pPr>
            <a:r>
              <a:rPr lang="en-US" baseline="0" dirty="0" smtClean="0"/>
              <a:t>Auto segmentation.  Computer advances.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4.tmp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Antenna Modeling for Beginners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Jonathan Woo W6GX</a:t>
            </a:r>
          </a:p>
          <a:p>
            <a:r>
              <a:rPr lang="en-US" sz="2400" dirty="0" smtClean="0">
                <a:latin typeface="+mn-lt"/>
              </a:rPr>
              <a:t>June 27 2013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EZNEC Basics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8193"/>
            <a:ext cx="5615514" cy="56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5792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EZNEC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 </a:t>
            </a:r>
            <a:r>
              <a:rPr lang="en-US" dirty="0"/>
              <a:t>loss- specify the wire resistance by selecting wire material (i.e. aluminum, copper, etc.)</a:t>
            </a:r>
          </a:p>
          <a:p>
            <a:r>
              <a:rPr lang="en-US" dirty="0"/>
              <a:t>Wire diameter- </a:t>
            </a:r>
            <a:r>
              <a:rPr lang="en-US" dirty="0" smtClean="0"/>
              <a:t>potential impact on modeling output.  Different wire diameters necessitates modeling each wire separately.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3192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7467600" cy="32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EZNEC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680187"/>
          </a:xfrm>
        </p:spPr>
        <p:txBody>
          <a:bodyPr>
            <a:normAutofit/>
          </a:bodyPr>
          <a:lstStyle/>
          <a:p>
            <a:r>
              <a:rPr lang="en-US" dirty="0"/>
              <a:t>Sources- bring voltage or current to the wire, aka as a </a:t>
            </a:r>
            <a:r>
              <a:rPr lang="en-US" dirty="0" err="1"/>
              <a:t>feedpoint</a:t>
            </a:r>
            <a:r>
              <a:rPr lang="en-US" dirty="0"/>
              <a:t>.  Needs to be placed at the center of a segment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913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EZNEC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Ground </a:t>
            </a:r>
            <a:r>
              <a:rPr lang="en-US" dirty="0"/>
              <a:t>types- free space, perfect, or real ground</a:t>
            </a:r>
          </a:p>
          <a:p>
            <a:r>
              <a:rPr lang="en-US" dirty="0" smtClean="0"/>
              <a:t>Loads- </a:t>
            </a:r>
            <a:r>
              <a:rPr lang="en-US" dirty="0"/>
              <a:t>lumped impedance (i.e. loading coils, traps, etc</a:t>
            </a:r>
            <a:r>
              <a:rPr lang="en-US" dirty="0" smtClean="0"/>
              <a:t>.)  Three types- R + </a:t>
            </a:r>
            <a:r>
              <a:rPr lang="en-US" dirty="0" err="1" smtClean="0"/>
              <a:t>jX</a:t>
            </a:r>
            <a:r>
              <a:rPr lang="en-US" dirty="0" smtClean="0"/>
              <a:t>, RLC, and Laplace transform polynomials.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8809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Cartesian Coordinates</a:t>
            </a:r>
            <a:endParaRPr lang="en-US" dirty="0"/>
          </a:p>
        </p:txBody>
      </p:sp>
      <p:pic>
        <p:nvPicPr>
          <p:cNvPr id="3074" name="Picture 2" descr="https://encrypted-tbn2.gstatic.com/images?q=tbn:ANd9GcQcY34vTAQ2aBpO7QKw_W8CYUUsVlfUirEQPqsY2S8TRTiQq76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657600" cy="35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484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Cartesian Coordinates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9675"/>
            <a:ext cx="72675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14387" y="4343400"/>
            <a:ext cx="8077200" cy="2312376"/>
          </a:xfrm>
        </p:spPr>
        <p:txBody>
          <a:bodyPr>
            <a:normAutofit/>
          </a:bodyPr>
          <a:lstStyle/>
          <a:p>
            <a:r>
              <a:rPr lang="en-US" dirty="0" smtClean="0"/>
              <a:t>Modeling convention- on directional antennas keep the firing end along the positive X-axis.  Keep the reflector at X=0.  The boom at Y=0.  </a:t>
            </a:r>
            <a:r>
              <a:rPr lang="en-US" dirty="0" smtClean="0"/>
              <a:t>Z = height of the antenna.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104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Interpreting the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371600"/>
            <a:ext cx="8077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Currents- checking antenna’s operation and to validate the model</a:t>
            </a:r>
          </a:p>
          <a:p>
            <a:r>
              <a:rPr lang="en-US" dirty="0" smtClean="0"/>
              <a:t>Source data- impedance, SWR, RMS V/I</a:t>
            </a:r>
          </a:p>
          <a:p>
            <a:r>
              <a:rPr lang="en-US" dirty="0" smtClean="0"/>
              <a:t>Far field plots- 2D azimuth (aka polar plot), 2D elevation, 3D.</a:t>
            </a:r>
          </a:p>
          <a:p>
            <a:pPr lvl="1"/>
            <a:r>
              <a:rPr lang="en-US" dirty="0" smtClean="0"/>
              <a:t>Gain, </a:t>
            </a:r>
            <a:r>
              <a:rPr lang="en-US" dirty="0" err="1" smtClean="0"/>
              <a:t>beamwidth</a:t>
            </a:r>
            <a:r>
              <a:rPr lang="en-US" dirty="0" smtClean="0"/>
              <a:t>, F/R, F/S, lobes.</a:t>
            </a:r>
          </a:p>
          <a:p>
            <a:r>
              <a:rPr lang="en-US" dirty="0" smtClean="0"/>
              <a:t>Antenna efficiency- calculates radiation efficiency</a:t>
            </a:r>
          </a:p>
          <a:p>
            <a:r>
              <a:rPr lang="en-US" dirty="0" smtClean="0"/>
              <a:t>SWR sweep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982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Modeling a 20m Dipole @ 30’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 (length in feet) = 468 / f (frequency in </a:t>
            </a:r>
            <a:r>
              <a:rPr lang="en-US" dirty="0" err="1" smtClean="0"/>
              <a:t>Mhz</a:t>
            </a:r>
            <a:r>
              <a:rPr lang="en-US" dirty="0" smtClean="0"/>
              <a:t>) = 468 / 14.2 = 32.96’.</a:t>
            </a:r>
          </a:p>
        </p:txBody>
      </p:sp>
      <p:pic>
        <p:nvPicPr>
          <p:cNvPr id="5" name="Picture 4" descr="View Antenna: Back yard dipol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32773"/>
            <a:ext cx="5029200" cy="407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897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Modeling a 20m Dipole @ 30’</a:t>
            </a:r>
            <a:endParaRPr lang="en-US" dirty="0"/>
          </a:p>
        </p:txBody>
      </p:sp>
      <p:pic>
        <p:nvPicPr>
          <p:cNvPr id="4" name="Content Placeholder 3" descr="View Antenna: Back yard dipole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648200" cy="3543973"/>
          </a:xfrm>
        </p:spPr>
      </p:pic>
      <p:pic>
        <p:nvPicPr>
          <p:cNvPr id="6" name="Picture 5" descr="Wir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25465"/>
            <a:ext cx="6639852" cy="1695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82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Live demo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420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5667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Why antenna modeling?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75390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5667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Why antenna modeling?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77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Which antenna would be the best choice given your QTH/XYL/budget constraints.</a:t>
            </a:r>
          </a:p>
          <a:p>
            <a:r>
              <a:rPr lang="en-US" dirty="0" smtClean="0"/>
              <a:t>Antenna home-brewing.</a:t>
            </a:r>
          </a:p>
          <a:p>
            <a:r>
              <a:rPr lang="en-US" dirty="0" smtClean="0"/>
              <a:t>Antenna shopping- performance comparison/validation.</a:t>
            </a:r>
          </a:p>
          <a:p>
            <a:r>
              <a:rPr lang="en-US" dirty="0" smtClean="0"/>
              <a:t>Multi-band antennas- check performance by band.</a:t>
            </a:r>
          </a:p>
          <a:p>
            <a:r>
              <a:rPr lang="en-US" dirty="0" smtClean="0"/>
              <a:t>Determine effects of raising or lowering an antenna.</a:t>
            </a:r>
          </a:p>
          <a:p>
            <a:r>
              <a:rPr lang="en-US" dirty="0" smtClean="0"/>
              <a:t>Check interactions on multiple antenna installations.</a:t>
            </a:r>
          </a:p>
          <a:p>
            <a:r>
              <a:rPr lang="en-US" dirty="0" smtClean="0"/>
              <a:t>Saves time, money, and frustration.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9662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5667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Why antenna modeling?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990600"/>
            <a:ext cx="2895600" cy="346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33639"/>
            <a:ext cx="2943225" cy="352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80542"/>
            <a:ext cx="3424343" cy="24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73971" y="1360231"/>
            <a:ext cx="8077200" cy="2221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Brings objectivity to a very complex problem</a:t>
            </a:r>
          </a:p>
        </p:txBody>
      </p:sp>
      <p:sp>
        <p:nvSpPr>
          <p:cNvPr id="2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26371" y="3581400"/>
            <a:ext cx="8077200" cy="2221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And it’s easier than ever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693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To Get Started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5667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NEC (</a:t>
            </a:r>
            <a:r>
              <a:rPr lang="en-US" i="1" dirty="0" smtClean="0"/>
              <a:t>neck</a:t>
            </a:r>
            <a:r>
              <a:rPr lang="en-US" dirty="0" smtClean="0"/>
              <a:t>)- a modeling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NEC stands for Numerical Electromagnetics Code.  Dates back to the 1970’s and written in Fortran.</a:t>
            </a:r>
          </a:p>
          <a:p>
            <a:r>
              <a:rPr lang="en-US" dirty="0" smtClean="0"/>
              <a:t>NEC engine hasn’t been updated.  However modeling </a:t>
            </a:r>
            <a:r>
              <a:rPr lang="en-US" i="1" dirty="0" smtClean="0"/>
              <a:t>tools </a:t>
            </a:r>
            <a:r>
              <a:rPr lang="en-US" dirty="0" smtClean="0"/>
              <a:t>such as EZNEC continues to advance.</a:t>
            </a:r>
          </a:p>
          <a:p>
            <a:r>
              <a:rPr lang="en-US" dirty="0" smtClean="0"/>
              <a:t>EZNEC is a modeling </a:t>
            </a:r>
            <a:r>
              <a:rPr lang="en-US" i="1" dirty="0" smtClean="0"/>
              <a:t>tool </a:t>
            </a:r>
            <a:r>
              <a:rPr lang="en-US" dirty="0" smtClean="0"/>
              <a:t>that uses the modeling </a:t>
            </a:r>
            <a:r>
              <a:rPr lang="en-US" i="1" dirty="0" smtClean="0"/>
              <a:t>engine </a:t>
            </a:r>
            <a:r>
              <a:rPr lang="en-US" dirty="0" smtClean="0"/>
              <a:t>NEC.  Many other modeling </a:t>
            </a:r>
            <a:r>
              <a:rPr lang="en-US" i="1" dirty="0" smtClean="0"/>
              <a:t>tools </a:t>
            </a:r>
            <a:r>
              <a:rPr lang="en-US" dirty="0" smtClean="0"/>
              <a:t>are available, some are free-of-charge and some are not.  The use of the engine NEC-2 is free (public domain).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326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5667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EZNEC (EZ </a:t>
            </a:r>
            <a:r>
              <a:rPr lang="en-US" i="1" dirty="0" smtClean="0"/>
              <a:t>neck</a:t>
            </a:r>
            <a:r>
              <a:rPr lang="en-US" dirty="0" smtClean="0"/>
              <a:t>)- a modeling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popular antenna modeling </a:t>
            </a:r>
            <a:r>
              <a:rPr lang="en-US" i="1" dirty="0" smtClean="0"/>
              <a:t>tool </a:t>
            </a:r>
            <a:r>
              <a:rPr lang="en-US" dirty="0" smtClean="0"/>
              <a:t>(www.eznec.com)</a:t>
            </a:r>
            <a:endParaRPr lang="en-US" i="1" dirty="0" smtClean="0"/>
          </a:p>
          <a:p>
            <a:r>
              <a:rPr lang="en-US" dirty="0" smtClean="0"/>
              <a:t>ARRL free version- unlimited use only on ARRL data files.  Comes with the ARRL antenna hand book CD.</a:t>
            </a:r>
          </a:p>
          <a:p>
            <a:r>
              <a:rPr lang="en-US" dirty="0" smtClean="0"/>
              <a:t>Free trial version- unlimited use on any data file however limited to 20 wire segments.</a:t>
            </a:r>
          </a:p>
          <a:p>
            <a:r>
              <a:rPr lang="en-US" dirty="0" smtClean="0"/>
              <a:t>EZNEC v. 5.0- $89; EZNEC+ v. 5.0 $139; EZNEC Pro v. 5.0 $650+</a:t>
            </a:r>
          </a:p>
          <a:p>
            <a:r>
              <a:rPr lang="en-US" dirty="0" smtClean="0"/>
              <a:t>Other free modeling tools </a:t>
            </a:r>
            <a:r>
              <a:rPr lang="en-US" dirty="0"/>
              <a:t>are available such as 4nec2 (http://www.qsl.net/4nec2</a:t>
            </a:r>
            <a:r>
              <a:rPr lang="en-US" dirty="0" smtClean="0"/>
              <a:t>/)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1200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Antenna Modeling Basics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32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EZNEC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Wires- antennas are modeled as a collection of </a:t>
            </a:r>
            <a:r>
              <a:rPr lang="en-US" i="1" dirty="0" smtClean="0"/>
              <a:t>wires</a:t>
            </a:r>
            <a:r>
              <a:rPr lang="en-US" dirty="0" smtClean="0"/>
              <a:t>, whether the actual antenna is made of wires, rods, tubing, solid surface, or towers.  Anyt</a:t>
            </a:r>
            <a:r>
              <a:rPr lang="en-US" dirty="0" smtClean="0"/>
              <a:t>hing that radiates need to be defined as a wire or collection of wires.  </a:t>
            </a:r>
            <a:r>
              <a:rPr lang="en-US" dirty="0" smtClean="0"/>
              <a:t>A classic dipole could be modeled as one </a:t>
            </a:r>
            <a:r>
              <a:rPr lang="en-US" i="1" dirty="0" smtClean="0"/>
              <a:t>wire.</a:t>
            </a:r>
            <a:endParaRPr lang="en-US" dirty="0" smtClean="0"/>
          </a:p>
          <a:p>
            <a:r>
              <a:rPr lang="en-US" dirty="0" smtClean="0"/>
              <a:t>Segments- tells EZNEC how to divide up the </a:t>
            </a:r>
            <a:r>
              <a:rPr lang="en-US" i="1" dirty="0" smtClean="0"/>
              <a:t>wire</a:t>
            </a:r>
            <a:r>
              <a:rPr lang="en-US" dirty="0" smtClean="0"/>
              <a:t> for its calculations.  Each segment has equal current and other electrical properties in the model.  Affects model accuracy.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307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732</Words>
  <Application>Microsoft Office PowerPoint</Application>
  <PresentationFormat>On-screen Show (4:3)</PresentationFormat>
  <Paragraphs>90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Training</vt:lpstr>
      <vt:lpstr>Antenna Modeling for Beginners</vt:lpstr>
      <vt:lpstr>Why antenna modeling?</vt:lpstr>
      <vt:lpstr>Why antenna modeling?</vt:lpstr>
      <vt:lpstr>Why antenna modeling?</vt:lpstr>
      <vt:lpstr>How To Get Started</vt:lpstr>
      <vt:lpstr>NEC (neck)- a modeling engine</vt:lpstr>
      <vt:lpstr>EZNEC (EZ neck)- a modeling tool</vt:lpstr>
      <vt:lpstr>Antenna Modeling Basics</vt:lpstr>
      <vt:lpstr>EZNEC Basics</vt:lpstr>
      <vt:lpstr>EZNEC Basics</vt:lpstr>
      <vt:lpstr>EZNEC Basics</vt:lpstr>
      <vt:lpstr>EZNEC Basics</vt:lpstr>
      <vt:lpstr>EZNEC Basics</vt:lpstr>
      <vt:lpstr>Cartesian Coordinates</vt:lpstr>
      <vt:lpstr>Cartesian Coordinates</vt:lpstr>
      <vt:lpstr>Interpreting the Results</vt:lpstr>
      <vt:lpstr>Modeling a 20m Dipole @ 30’</vt:lpstr>
      <vt:lpstr>Modeling a 20m Dipole @ 30’</vt:lpstr>
      <vt:lpstr>Live 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2013-06-23T22:43:25Z</dcterms:created>
  <dcterms:modified xsi:type="dcterms:W3CDTF">2013-06-27T07:56:05Z</dcterms:modified>
</cp:coreProperties>
</file>